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60" r:id="rId14"/>
    <p:sldId id="269" r:id="rId1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board" charset="0"/>
        <a:ea typeface="ヒラギノ角ゴ ProN W3" charset="0"/>
        <a:cs typeface="ヒラギノ角ゴ ProN W3" charset="0"/>
        <a:sym typeface="Chalkboar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4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65400"/>
            <a:ext cx="2616200" cy="410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65400"/>
            <a:ext cx="7696200" cy="410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46400"/>
            <a:ext cx="5156200" cy="574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320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320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207000"/>
            <a:ext cx="5156200" cy="146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207000"/>
            <a:ext cx="104648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654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03200"/>
            <a:ext cx="10464800" cy="254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946400"/>
            <a:ext cx="10464800" cy="574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board" charset="0"/>
              </a:rPr>
              <a:t>Click to edit Master text styles</a:t>
            </a:r>
          </a:p>
          <a:p>
            <a:pPr lvl="1"/>
            <a:r>
              <a:rPr lang="en-US" smtClean="0">
                <a:sym typeface="Chalkboard" charset="0"/>
              </a:rPr>
              <a:t>Second level</a:t>
            </a:r>
          </a:p>
          <a:p>
            <a:pPr lvl="2"/>
            <a:r>
              <a:rPr lang="en-US" smtClean="0">
                <a:sym typeface="Chalkboard" charset="0"/>
              </a:rPr>
              <a:t>Third level</a:t>
            </a:r>
          </a:p>
          <a:p>
            <a:pPr lvl="3"/>
            <a:r>
              <a:rPr lang="en-US" smtClean="0">
                <a:sym typeface="Chalkboard" charset="0"/>
              </a:rPr>
              <a:t>Fourth level</a:t>
            </a:r>
          </a:p>
          <a:p>
            <a:pPr lvl="4"/>
            <a:r>
              <a:rPr lang="en-US" smtClean="0">
                <a:sym typeface="Chalkboard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Chalkboard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halkboard" charset="0"/>
          <a:ea typeface="ヒラギノ角ゴ ProN W3" charset="0"/>
          <a:cs typeface="ヒラギノ角ゴ ProN W3" charset="0"/>
          <a:sym typeface="Chalkboard" charset="0"/>
        </a:defRPr>
      </a:lvl9pPr>
    </p:titleStyle>
    <p:bodyStyle>
      <a:lvl1pPr marL="841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1pPr>
      <a:lvl2pPr marL="13874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2pPr>
      <a:lvl3pPr marL="19208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3pPr>
      <a:lvl4pPr marL="2492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4pPr>
      <a:lvl5pPr marL="30765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5pPr>
      <a:lvl6pPr marL="35337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6pPr>
      <a:lvl7pPr marL="39909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7pPr>
      <a:lvl8pPr marL="44481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8pPr>
      <a:lvl9pPr marL="4905375" indent="-434975" algn="l" rtl="0" fontAlgn="base">
        <a:spcBef>
          <a:spcPts val="3000"/>
        </a:spcBef>
        <a:spcAft>
          <a:spcPct val="0"/>
        </a:spcAft>
        <a:buSzPct val="66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halkboar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2133600"/>
            <a:ext cx="10604500" cy="6210300"/>
          </a:xfrm>
          <a:ln/>
        </p:spPr>
        <p:txBody>
          <a:bodyPr/>
          <a:lstStyle/>
          <a:p>
            <a:r>
              <a:rPr lang="en-US" sz="4800"/>
              <a:t>Academic Advisory Committee</a:t>
            </a:r>
            <a:br>
              <a:rPr lang="en-US" sz="4800"/>
            </a:br>
            <a:r>
              <a:rPr lang="en-US" sz="4800"/>
              <a:t>University Rectors of Greece</a:t>
            </a:r>
            <a:br>
              <a:rPr lang="en-US" sz="4800"/>
            </a:br>
            <a:r>
              <a:rPr lang="en-US" sz="4800"/>
              <a:t/>
            </a:r>
            <a:br>
              <a:rPr lang="en-US" sz="4800"/>
            </a:br>
            <a:r>
              <a:rPr lang="en-US" sz="4800">
                <a:latin typeface="Chalkboard Bold" charset="0"/>
                <a:ea typeface="Chalkboard Bold" charset="0"/>
                <a:cs typeface="Chalkboard Bold" charset="0"/>
                <a:sym typeface="Chalkboard Bold" charset="0"/>
              </a:rPr>
              <a:t>Exploring Partnerships</a:t>
            </a:r>
            <a:r>
              <a:rPr lang="en-US" sz="4800">
                <a:latin typeface="Chalkboard Bold" charset="0"/>
                <a:ea typeface="ヒラギノ角ゴ ProN W6" charset="0"/>
                <a:cs typeface="ヒラギノ角ゴ ProN W6" charset="0"/>
                <a:sym typeface="Chalkboard Bold" charset="0"/>
              </a:rPr>
              <a:t/>
            </a:r>
            <a:br>
              <a:rPr lang="en-US" sz="4800">
                <a:latin typeface="Chalkboard Bold" charset="0"/>
                <a:ea typeface="ヒラギノ角ゴ ProN W6" charset="0"/>
                <a:cs typeface="ヒラギノ角ゴ ProN W6" charset="0"/>
                <a:sym typeface="Chalkboard Bold" charset="0"/>
              </a:rPr>
            </a:br>
            <a:r>
              <a:rPr lang="en-US" sz="3600"/>
              <a:t>Washington, D.C.</a:t>
            </a:r>
            <a:br>
              <a:rPr lang="en-US" sz="3600"/>
            </a:br>
            <a:r>
              <a:rPr lang="en-US" sz="3600"/>
              <a:t>January 16, 2011</a:t>
            </a:r>
            <a:br>
              <a:rPr lang="en-US" sz="3600"/>
            </a:br>
            <a:r>
              <a:rPr lang="en-US" sz="4800"/>
              <a:t/>
            </a:r>
            <a:br>
              <a:rPr lang="en-US" sz="4800"/>
            </a:br>
            <a:endParaRPr lang="en-US" sz="48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0700" y="6350000"/>
            <a:ext cx="3657600" cy="2222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/>
          </p:cNvSpPr>
          <p:nvPr/>
        </p:nvSpPr>
        <p:spPr bwMode="auto">
          <a:xfrm>
            <a:off x="9540875" y="7404100"/>
            <a:ext cx="230188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Chalkboard" charset="0"/>
                <a:cs typeface="Chalkboard" charset="0"/>
              </a:rPr>
              <a:t> 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700" y="6413500"/>
            <a:ext cx="1689100" cy="163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 </a:t>
            </a:r>
            <a:r>
              <a:rPr lang="en-US"/>
              <a:t>  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8400" y="2946400"/>
            <a:ext cx="10464800" cy="5740400"/>
          </a:xfrm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/>
              <a:t>Founded in 1754 as King’s College;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/>
              <a:t>A private University with 27,000 students, 4 undergraduate schools and 12 graduate and professional schools;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/>
              <a:t>An endowment of some $6.5 billion represents 13% of the University’s revenue;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075" y="-60325"/>
            <a:ext cx="4013200" cy="3009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/>
          </p:cNvSpPr>
          <p:nvPr/>
        </p:nvSpPr>
        <p:spPr bwMode="auto">
          <a:xfrm>
            <a:off x="2306638" y="514350"/>
            <a:ext cx="4818062" cy="185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Chalkboard" charset="0"/>
                <a:cs typeface="Chalkboard" charset="0"/>
              </a:rPr>
              <a:t>Columbia University</a:t>
            </a:r>
          </a:p>
          <a:p>
            <a:r>
              <a:rPr lang="en-US" sz="2400">
                <a:solidFill>
                  <a:schemeClr val="tx1"/>
                </a:solidFill>
                <a:ea typeface="Chalkboard" charset="0"/>
                <a:cs typeface="Chalkboard" charset="0"/>
              </a:rPr>
              <a:t>in the</a:t>
            </a:r>
          </a:p>
          <a:p>
            <a:r>
              <a:rPr lang="en-US">
                <a:solidFill>
                  <a:schemeClr val="tx1"/>
                </a:solidFill>
                <a:ea typeface="Chalkboard" charset="0"/>
                <a:cs typeface="Chalkboard" charset="0"/>
              </a:rPr>
              <a:t>City of New York</a:t>
            </a:r>
            <a:r>
              <a:rPr lang="en-US">
                <a:solidFill>
                  <a:srgbClr val="0000FF"/>
                </a:solidFill>
                <a:ea typeface="Chalkboard" charset="0"/>
                <a:cs typeface="Chalkboard" charset="0"/>
              </a:rPr>
              <a:t> </a:t>
            </a:r>
          </a:p>
        </p:txBody>
      </p:sp>
      <p:pic>
        <p:nvPicPr>
          <p:cNvPr id="1536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3925888"/>
            <a:ext cx="304800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225" y="4875213"/>
            <a:ext cx="304800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7825" y="6970713"/>
            <a:ext cx="342900" cy="355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295400"/>
            <a:ext cx="12115800" cy="7556500"/>
          </a:xfrm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dirty="0"/>
              <a:t>Tuition, room, board for Columbia College is $53,876 per year and </a:t>
            </a:r>
            <a:r>
              <a:rPr lang="en-US" dirty="0" smtClean="0"/>
              <a:t>50% </a:t>
            </a:r>
            <a:r>
              <a:rPr lang="en-US" dirty="0"/>
              <a:t>of the students receive financial aid grants amounting to </a:t>
            </a:r>
            <a:r>
              <a:rPr lang="en-US" dirty="0" smtClean="0"/>
              <a:t>$80m</a:t>
            </a:r>
            <a:r>
              <a:rPr lang="en-US" dirty="0"/>
              <a:t>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/>
              <a:t>International students make up 23% of the student body;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dirty="0"/>
              <a:t>Columbia is undertaking a number of new global initiatives.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971800"/>
            <a:ext cx="330200" cy="33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59700" y="5524500"/>
            <a:ext cx="876300" cy="876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00" y="5029200"/>
            <a:ext cx="330200" cy="33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6477000"/>
            <a:ext cx="330200" cy="33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155700" y="495300"/>
            <a:ext cx="9779000" cy="2374900"/>
          </a:xfrm>
          <a:ln/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endParaRPr lang="en-US" sz="2400" dirty="0"/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5521325"/>
            <a:ext cx="546100" cy="584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488" y="625475"/>
            <a:ext cx="2984500" cy="2247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/>
          </p:cNvSpPr>
          <p:nvPr/>
        </p:nvSpPr>
        <p:spPr bwMode="auto">
          <a:xfrm>
            <a:off x="2171700" y="1016000"/>
            <a:ext cx="49530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tx1"/>
                </a:solidFill>
                <a:ea typeface="Chalkboard" charset="0"/>
                <a:cs typeface="Chalkboard" charset="0"/>
              </a:rPr>
              <a:t>University of</a:t>
            </a:r>
          </a:p>
          <a:p>
            <a:r>
              <a:rPr lang="en-US" dirty="0">
                <a:solidFill>
                  <a:schemeClr val="tx1"/>
                </a:solidFill>
                <a:ea typeface="Chalkboard" charset="0"/>
                <a:cs typeface="Chalkboard" charset="0"/>
              </a:rPr>
              <a:t>Southern </a:t>
            </a:r>
            <a:r>
              <a:rPr lang="en-US" dirty="0" smtClean="0">
                <a:solidFill>
                  <a:schemeClr val="tx1"/>
                </a:solidFill>
                <a:ea typeface="Chalkboard" charset="0"/>
                <a:cs typeface="Chalkboard" charset="0"/>
              </a:rPr>
              <a:t>California</a:t>
            </a:r>
          </a:p>
          <a:p>
            <a:r>
              <a:rPr lang="en-US" dirty="0" smtClean="0">
                <a:solidFill>
                  <a:schemeClr val="tx1"/>
                </a:solidFill>
                <a:ea typeface="Chalkboard" charset="0"/>
                <a:cs typeface="Chalkboard" charset="0"/>
              </a:rPr>
              <a:t>in Los Angeles</a:t>
            </a:r>
            <a:endParaRPr lang="en-US" dirty="0">
              <a:solidFill>
                <a:schemeClr val="tx1"/>
              </a:solidFill>
              <a:ea typeface="Chalkboard" charset="0"/>
              <a:cs typeface="Chalkboard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0" y="520700"/>
            <a:ext cx="3289300" cy="2463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5"/>
              </a:buBlip>
            </a:pPr>
            <a:r>
              <a:rPr lang="en-US" dirty="0"/>
              <a:t>Founded in </a:t>
            </a:r>
            <a:r>
              <a:rPr lang="en-US" dirty="0" smtClean="0"/>
              <a:t>1880;</a:t>
            </a:r>
            <a:endParaRPr lang="en-US" dirty="0"/>
          </a:p>
          <a:p>
            <a:pPr marL="892175">
              <a:buFontTx/>
              <a:buBlip>
                <a:blip r:embed="rId5"/>
              </a:buBlip>
            </a:pPr>
            <a:r>
              <a:rPr lang="en-US" dirty="0"/>
              <a:t>A private University with </a:t>
            </a:r>
            <a:r>
              <a:rPr lang="en-US" dirty="0" smtClean="0"/>
              <a:t>35,000 students (about 6000 international), about 3000 </a:t>
            </a:r>
            <a:r>
              <a:rPr lang="en-US" dirty="0" smtClean="0"/>
              <a:t>faculty,200,000 </a:t>
            </a:r>
            <a:r>
              <a:rPr lang="en-US" dirty="0" smtClean="0"/>
              <a:t>alumni and 19 professional </a:t>
            </a:r>
            <a:r>
              <a:rPr lang="en-US" dirty="0"/>
              <a:t>schools;</a:t>
            </a:r>
          </a:p>
          <a:p>
            <a:pPr marL="892175">
              <a:buFontTx/>
              <a:buBlip>
                <a:blip r:embed="rId5"/>
              </a:buBlip>
            </a:pPr>
            <a:r>
              <a:rPr lang="en-US" dirty="0"/>
              <a:t>An endowment of </a:t>
            </a:r>
            <a:r>
              <a:rPr lang="en-US" dirty="0" smtClean="0"/>
              <a:t>approximately $3.6 billion;  a $2 billion budget; and more than $500 M annual research expenditures.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2362200"/>
            <a:ext cx="10464800" cy="1371600"/>
          </a:xfrm>
        </p:spPr>
        <p:txBody>
          <a:bodyPr/>
          <a:lstStyle/>
          <a:p>
            <a:r>
              <a:rPr lang="en-US" sz="4800" dirty="0" smtClean="0"/>
              <a:t>Final Thought: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4343400"/>
            <a:ext cx="10464800" cy="3581400"/>
          </a:xfrm>
        </p:spPr>
        <p:txBody>
          <a:bodyPr/>
          <a:lstStyle/>
          <a:p>
            <a:r>
              <a:rPr lang="en-US" dirty="0" smtClean="0"/>
              <a:t>Global programs, correctly designed and administered,  intellectually transform and generally improve the institutions, programs and all the people involved in the programs…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04800"/>
            <a:ext cx="10464800" cy="2540000"/>
          </a:xfrm>
          <a:ln/>
        </p:spPr>
        <p:txBody>
          <a:bodyPr/>
          <a:lstStyle/>
          <a:p>
            <a:r>
              <a:rPr lang="en-US" sz="4800"/>
              <a:t>Opportunities for Partnerships:</a:t>
            </a:r>
            <a:br>
              <a:rPr lang="en-US" sz="4800"/>
            </a:br>
            <a:r>
              <a:rPr lang="en-US" sz="4800"/>
              <a:t>Global Connections </a:t>
            </a:r>
            <a:br>
              <a:rPr lang="en-US" sz="4800"/>
            </a:b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 sz="2400"/>
              <a:t>All universities are aspiring to be more ‘global’;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sz="2400"/>
              <a:t>There are many opportunities to create partnerships with other universities as well as with programs/departments within universities;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sz="2400"/>
              <a:t>While administrative leadership is important, faculty leadership and local champions are essential to the success of any global initiative;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 sz="2400"/>
              <a:t>Global programs should intellectually transform and enhance the institutions, programs and all the people involved in them.</a:t>
            </a:r>
            <a:r>
              <a:rPr lang="en-US"/>
              <a:t> </a:t>
            </a: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613" y="782638"/>
            <a:ext cx="774700" cy="749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0" y="3962400"/>
            <a:ext cx="241300" cy="228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0" y="4800600"/>
            <a:ext cx="241300" cy="228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1800" y="5943600"/>
            <a:ext cx="241300" cy="228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1800" y="6934200"/>
            <a:ext cx="241300" cy="228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Who and What Move Across Borders?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92175">
              <a:buFontTx/>
              <a:buBlip>
                <a:blip r:embed="rId2"/>
              </a:buBlip>
            </a:pPr>
            <a:r>
              <a:rPr lang="en-US"/>
              <a:t>People (Students, Faculty)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/>
              <a:t>Programs (Independently or through  Partnerships)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/>
              <a:t>Providers (Physical Presence)</a:t>
            </a:r>
          </a:p>
          <a:p>
            <a:pPr marL="892175">
              <a:buFontTx/>
              <a:buBlip>
                <a:blip r:embed="rId2"/>
              </a:buBlip>
            </a:pPr>
            <a:r>
              <a:rPr lang="en-US"/>
              <a:t>But also electronic flow and Global communication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3695700"/>
            <a:ext cx="368300" cy="36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888" y="4679950"/>
            <a:ext cx="381000" cy="36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6413" y="6203950"/>
            <a:ext cx="342900" cy="33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24200" y="5867400"/>
            <a:ext cx="2806700" cy="2819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9588" y="7105650"/>
            <a:ext cx="342900" cy="342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7862" y="2438400"/>
            <a:ext cx="11691938" cy="472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100"/>
                </a:solidFill>
                <a:effectLst/>
                <a:uLnTx/>
                <a:uFillTx/>
                <a:latin typeface="B Frutiger Bold"/>
                <a:ea typeface="+mn-ea"/>
                <a:cs typeface="Arial"/>
              </a:rPr>
              <a:t>Relationships With Top Universities Overseas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Viterbi partnerships with IIT (India),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Tsihghua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(China)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A number of MOUs with top institutions overseas-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R Frutiger Roman" charset="0"/>
                <a:cs typeface="Arial"/>
              </a:rPr>
              <a:t>people, through visits or exchange programs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Extensive faculty relationships with overseas institutions-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R Frutiger Roman" charset="0"/>
                <a:cs typeface="Arial"/>
              </a:rPr>
              <a:t>almost half of Viterbi faculty are foreign-born 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100"/>
                </a:solidFill>
                <a:effectLst/>
                <a:uLnTx/>
                <a:uFillTx/>
                <a:latin typeface="B Frutiger Bold"/>
                <a:ea typeface="+mn-ea"/>
                <a:cs typeface="Arial"/>
              </a:rPr>
              <a:t>Sponsored Research from Overseas Sponsors 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Viterbi partnership with KAL-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R Frutiger Roman" charset="0"/>
                <a:cs typeface="Arial"/>
              </a:rPr>
              <a:t>programs/services</a:t>
            </a: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 Frutiger Roman" charset="0"/>
                <a:cs typeface="Arial"/>
              </a:rPr>
              <a:t> INFOSYS new software center at USC-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Tahoma"/>
                <a:cs typeface="Arial"/>
              </a:rPr>
              <a:t>“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R Frutiger Roman" charset="0"/>
                <a:cs typeface="Arial"/>
              </a:rPr>
              <a:t>reverse off-shoring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519D9"/>
                </a:solidFill>
                <a:effectLst/>
                <a:uLnTx/>
                <a:uFillTx/>
                <a:latin typeface="Tahoma"/>
                <a:cs typeface="Arial"/>
              </a:rPr>
              <a:t>”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519D9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519D9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100"/>
              </a:solidFill>
              <a:effectLst/>
              <a:uLnTx/>
              <a:uFillTx/>
              <a:latin typeface="B Frutiger Bold"/>
              <a:ea typeface="+mn-ea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51200" y="438150"/>
            <a:ext cx="66802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Viterbi Global Activities (I)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7862" y="2209800"/>
            <a:ext cx="11691938" cy="2514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3600" kern="0" dirty="0" smtClean="0">
                <a:solidFill>
                  <a:srgbClr val="990100"/>
                </a:solidFill>
                <a:latin typeface="B Frutiger Bold"/>
                <a:ea typeface="+mn-ea"/>
                <a:cs typeface="Arial"/>
              </a:rPr>
              <a:t>Engineering Education Using the Web </a:t>
            </a:r>
          </a:p>
          <a:p>
            <a:pPr marL="573088" lvl="1" indent="-1588"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R Frutiger Roman" charset="0"/>
                <a:cs typeface="Arial"/>
              </a:rPr>
              <a:t>Viterbi</a:t>
            </a:r>
            <a:r>
              <a:rPr lang="en-US" sz="2400" b="1" kern="0" dirty="0" err="1" smtClean="0">
                <a:solidFill>
                  <a:srgbClr val="000000"/>
                </a:solidFill>
                <a:latin typeface="Tahoma"/>
                <a:cs typeface="Arial"/>
              </a:rPr>
              <a:t>’</a:t>
            </a:r>
            <a:r>
              <a:rPr lang="en-US" sz="2400" b="1" kern="0" dirty="0" err="1" smtClean="0">
                <a:solidFill>
                  <a:srgbClr val="000000"/>
                </a:solidFill>
                <a:latin typeface="R Frutiger Roman" charset="0"/>
                <a:cs typeface="Arial"/>
              </a:rPr>
              <a:t>s</a:t>
            </a:r>
            <a:r>
              <a:rPr lang="en-US" sz="24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Distance Education Network- </a:t>
            </a:r>
            <a:r>
              <a:rPr lang="en-US" sz="2400" b="1" i="1" kern="0" dirty="0" smtClean="0">
                <a:solidFill>
                  <a:srgbClr val="0519D9"/>
                </a:solidFill>
                <a:latin typeface="R Frutiger Roman" charset="0"/>
                <a:cs typeface="Arial"/>
              </a:rPr>
              <a:t>programs/services</a:t>
            </a:r>
          </a:p>
          <a:p>
            <a:pPr marL="573088" lvl="1" indent="-1588"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But also the MIT </a:t>
            </a:r>
            <a:r>
              <a:rPr lang="en-US" sz="2400" b="1" kern="0" dirty="0" err="1" smtClean="0">
                <a:solidFill>
                  <a:srgbClr val="000000"/>
                </a:solidFill>
                <a:latin typeface="R Frutiger Roman" charset="0"/>
                <a:cs typeface="Arial"/>
              </a:rPr>
              <a:t>OpenCourseWare</a:t>
            </a:r>
            <a:r>
              <a:rPr lang="en-US" sz="24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model- The Meta-University (Vest, 2008)-  </a:t>
            </a:r>
            <a:r>
              <a:rPr lang="en-US" sz="2400" b="1" i="1" kern="0" dirty="0" smtClean="0">
                <a:solidFill>
                  <a:srgbClr val="0519D9"/>
                </a:solidFill>
                <a:latin typeface="R Frutiger Roman" charset="0"/>
                <a:cs typeface="Arial"/>
              </a:rPr>
              <a:t>Viterbi aspires to do same with PhD courses</a:t>
            </a:r>
          </a:p>
          <a:p>
            <a:pPr marL="573088" lvl="1" indent="-1588"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b="1" kern="0" dirty="0" err="1" smtClean="0">
                <a:solidFill>
                  <a:schemeClr val="bg1"/>
                </a:solidFill>
                <a:latin typeface="R Frutiger Roman" charset="0"/>
                <a:cs typeface="Arial"/>
              </a:rPr>
              <a:t>i</a:t>
            </a:r>
            <a:r>
              <a:rPr lang="en-US" sz="2400" b="1" kern="0" dirty="0" smtClean="0">
                <a:solidFill>
                  <a:schemeClr val="bg1"/>
                </a:solidFill>
                <a:latin typeface="R Frutiger Roman" charset="0"/>
                <a:cs typeface="Arial"/>
              </a:rPr>
              <a:t>-Podium- </a:t>
            </a:r>
            <a:r>
              <a:rPr lang="en-US" sz="2400" b="1" i="1" kern="0" dirty="0" smtClean="0">
                <a:solidFill>
                  <a:srgbClr val="0519D9"/>
                </a:solidFill>
                <a:latin typeface="R Frutiger Roman" charset="0"/>
                <a:cs typeface="Arial"/>
              </a:rPr>
              <a:t>Synchronous course between USC and PKU (Peking University)</a:t>
            </a:r>
            <a:endParaRPr lang="en-US" sz="2400" b="1" kern="0" dirty="0" smtClean="0">
              <a:solidFill>
                <a:schemeClr val="bg1"/>
              </a:solidFill>
              <a:latin typeface="R Frutiger Roman" charset="0"/>
              <a:cs typeface="Arial"/>
            </a:endParaRPr>
          </a:p>
          <a:p>
            <a:pPr marL="342900" lvl="0" indent="-342900" algn="l">
              <a:spcBef>
                <a:spcPct val="20000"/>
              </a:spcBef>
            </a:pPr>
            <a:endParaRPr lang="en-US" sz="2000" kern="0" dirty="0" smtClean="0">
              <a:solidFill>
                <a:srgbClr val="990100"/>
              </a:solidFill>
              <a:latin typeface="B Frutiger Bold"/>
              <a:ea typeface="+mn-ea"/>
              <a:cs typeface="Arial"/>
            </a:endParaRPr>
          </a:p>
          <a:p>
            <a:pPr marL="342900" lvl="0" indent="-342900" algn="l">
              <a:spcBef>
                <a:spcPct val="20000"/>
              </a:spcBef>
            </a:pPr>
            <a:endParaRPr lang="en-US" sz="2000" kern="0" dirty="0" smtClean="0">
              <a:solidFill>
                <a:srgbClr val="990100"/>
              </a:solidFill>
              <a:latin typeface="B Frutiger Bold"/>
              <a:ea typeface="+mn-ea"/>
              <a:cs typeface="Arial"/>
            </a:endParaRPr>
          </a:p>
          <a:p>
            <a:pPr marL="342900" lvl="0" indent="-342900" algn="l">
              <a:spcBef>
                <a:spcPct val="20000"/>
              </a:spcBef>
            </a:pPr>
            <a:endParaRPr lang="en-US" sz="2000" kern="0" dirty="0" smtClean="0">
              <a:solidFill>
                <a:srgbClr val="990100"/>
              </a:solidFill>
              <a:latin typeface="B Frutiger Bold"/>
              <a:ea typeface="+mn-ea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519D9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100"/>
              </a:solidFill>
              <a:effectLst/>
              <a:uLnTx/>
              <a:uFillTx/>
              <a:latin typeface="B Frutiger Bold"/>
              <a:ea typeface="+mn-ea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51200" y="438150"/>
            <a:ext cx="66802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Viterbi Global Activities (II)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413" y="4953000"/>
            <a:ext cx="5645387" cy="392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358" y="5105400"/>
            <a:ext cx="5833242" cy="3544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77680" y="5181600"/>
            <a:ext cx="567720" cy="369332"/>
          </a:xfrm>
          <a:prstGeom prst="rect">
            <a:avLst/>
          </a:prstGeom>
          <a:solidFill>
            <a:srgbClr val="D16349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PKU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7628" y="7631668"/>
            <a:ext cx="561372" cy="369332"/>
          </a:xfrm>
          <a:prstGeom prst="rect">
            <a:avLst/>
          </a:prstGeom>
          <a:solidFill>
            <a:srgbClr val="D16349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68680" y="5193268"/>
            <a:ext cx="567720" cy="369332"/>
          </a:xfrm>
          <a:prstGeom prst="rect">
            <a:avLst/>
          </a:prstGeom>
          <a:solidFill>
            <a:srgbClr val="D16349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PKU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7862" y="1447800"/>
            <a:ext cx="11691938" cy="1600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3600" kern="0" dirty="0" smtClean="0">
                <a:solidFill>
                  <a:srgbClr val="990100"/>
                </a:solidFill>
                <a:latin typeface="B Frutiger Bold"/>
                <a:ea typeface="+mn-ea"/>
                <a:cs typeface="Arial"/>
              </a:rPr>
              <a:t>Undergraduate Global Outreach</a:t>
            </a:r>
          </a:p>
          <a:p>
            <a:pPr marL="573088" lvl="1" indent="-1588"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</a:t>
            </a:r>
            <a:r>
              <a:rPr lang="en-US" sz="24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Engineers without borders (EWB)- </a:t>
            </a:r>
            <a:r>
              <a:rPr lang="en-US" sz="2400" b="1" i="1" kern="0" dirty="0" smtClean="0">
                <a:solidFill>
                  <a:srgbClr val="0519D9"/>
                </a:solidFill>
                <a:latin typeface="R Frutiger Roman" charset="0"/>
                <a:cs typeface="Arial"/>
              </a:rPr>
              <a:t>service mission</a:t>
            </a:r>
          </a:p>
          <a:p>
            <a:pPr marL="573088" lvl="1" indent="-1588" algn="l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000000"/>
                </a:solidFill>
                <a:latin typeface="R Frutiger Roman" charset="0"/>
                <a:cs typeface="Arial"/>
              </a:rPr>
              <a:t> Summer overseas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519D9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519D9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573088" marR="0" lvl="1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 Frutiger Roman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100"/>
              </a:solidFill>
              <a:effectLst/>
              <a:uLnTx/>
              <a:uFillTx/>
              <a:latin typeface="B Frutiger Bold"/>
              <a:ea typeface="+mn-ea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51200" y="438150"/>
            <a:ext cx="6680200" cy="914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Viterbi Global Activities (III)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54400" y="87630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Frutiger Bold"/>
                <a:ea typeface="+mj-ea"/>
                <a:cs typeface="Arial"/>
              </a:rPr>
              <a:t>EWB- Honduras H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Frutiger Bold"/>
                <a:ea typeface="+mj-ea"/>
                <a:cs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Frutiger Bold"/>
                <a:ea typeface="+mj-ea"/>
                <a:cs typeface="Arial"/>
              </a:rPr>
              <a:t>O: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Frutiger Bold"/>
                <a:ea typeface="+mj-ea"/>
                <a:cs typeface="Arial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Frutiger Bold"/>
                <a:ea typeface="+mj-ea"/>
                <a:cs typeface="Arial"/>
              </a:rPr>
              <a:t>Water Purification Plant</a:t>
            </a:r>
          </a:p>
        </p:txBody>
      </p:sp>
      <p:pic>
        <p:nvPicPr>
          <p:cNvPr id="7" name="Picture 4" descr="Village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3124200"/>
            <a:ext cx="8270139" cy="54863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0" y="609600"/>
            <a:ext cx="10464800" cy="2286000"/>
          </a:xfrm>
        </p:spPr>
        <p:txBody>
          <a:bodyPr/>
          <a:lstStyle/>
          <a:p>
            <a:r>
              <a:rPr lang="en-US" sz="4800" dirty="0" smtClean="0"/>
              <a:t>People Moving Across Borders:</a:t>
            </a:r>
            <a:br>
              <a:rPr lang="en-US" sz="4800" dirty="0" smtClean="0"/>
            </a:br>
            <a:r>
              <a:rPr lang="en-US" sz="4800" dirty="0" smtClean="0"/>
              <a:t>Institutional Level</a:t>
            </a:r>
            <a:br>
              <a:rPr lang="en-US" sz="4800" dirty="0" smtClean="0"/>
            </a:br>
            <a:r>
              <a:rPr lang="en-US" sz="4800" dirty="0" smtClean="0"/>
              <a:t>Columbia University</a:t>
            </a:r>
            <a:br>
              <a:rPr lang="en-US" sz="4800" dirty="0" smtClean="0"/>
            </a:br>
            <a:r>
              <a:rPr lang="en-US" sz="4800" dirty="0" smtClean="0"/>
              <a:t>Global Centers: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i="1" dirty="0" smtClean="0">
                <a:solidFill>
                  <a:srgbClr val="FFFF00"/>
                </a:solidFill>
              </a:rPr>
              <a:t>S</a:t>
            </a:r>
            <a:r>
              <a:rPr lang="en-US" sz="4800" i="1" dirty="0" smtClean="0">
                <a:solidFill>
                  <a:srgbClr val="FFFF00"/>
                </a:solidFill>
              </a:rPr>
              <a:t>upporting </a:t>
            </a:r>
            <a:r>
              <a:rPr lang="en-US" sz="4800" i="1" dirty="0" smtClean="0">
                <a:solidFill>
                  <a:srgbClr val="FFFF00"/>
                </a:solidFill>
              </a:rPr>
              <a:t>teaching and research across two or more world </a:t>
            </a:r>
            <a:r>
              <a:rPr lang="en-US" sz="4800" i="1" dirty="0" smtClean="0">
                <a:solidFill>
                  <a:srgbClr val="FFFF00"/>
                </a:solidFill>
              </a:rPr>
              <a:t>regions…</a:t>
            </a:r>
            <a:endParaRPr lang="en-US" sz="48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00" y="3352801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0"/>
            <a:ext cx="10464800" cy="3657600"/>
          </a:xfrm>
        </p:spPr>
        <p:txBody>
          <a:bodyPr/>
          <a:lstStyle/>
          <a:p>
            <a:r>
              <a:rPr lang="en-US" sz="4800" dirty="0" smtClean="0"/>
              <a:t> </a:t>
            </a:r>
            <a:r>
              <a:rPr lang="en-US" sz="4800" dirty="0" err="1" smtClean="0"/>
              <a:t>Millenium</a:t>
            </a:r>
            <a:r>
              <a:rPr lang="en-US" sz="4800" dirty="0" smtClean="0"/>
              <a:t> Villages</a:t>
            </a:r>
            <a:br>
              <a:rPr lang="en-US" sz="4800" dirty="0" smtClean="0"/>
            </a:br>
            <a:r>
              <a:rPr lang="en-US" sz="4800" dirty="0" smtClean="0"/>
              <a:t>Ten African Countries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FFFF00"/>
                </a:solidFill>
              </a:rPr>
              <a:t>C</a:t>
            </a:r>
            <a:r>
              <a:rPr lang="en-US" sz="4800" dirty="0" smtClean="0">
                <a:solidFill>
                  <a:srgbClr val="FFFF00"/>
                </a:solidFill>
              </a:rPr>
              <a:t>ommunity-led </a:t>
            </a:r>
            <a:r>
              <a:rPr lang="en-US" sz="4800" dirty="0" smtClean="0">
                <a:solidFill>
                  <a:srgbClr val="FFFF00"/>
                </a:solidFill>
              </a:rPr>
              <a:t>development in rural Africa to fight extreme </a:t>
            </a:r>
            <a:r>
              <a:rPr lang="en-US" sz="4800" dirty="0" smtClean="0">
                <a:solidFill>
                  <a:srgbClr val="FFFF00"/>
                </a:solidFill>
              </a:rPr>
              <a:t>poverty…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4800" y="4267200"/>
            <a:ext cx="73152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28600"/>
            <a:ext cx="10464800" cy="2286000"/>
          </a:xfrm>
        </p:spPr>
        <p:txBody>
          <a:bodyPr/>
          <a:lstStyle/>
          <a:p>
            <a:r>
              <a:rPr lang="en-US" sz="4800" dirty="0" smtClean="0"/>
              <a:t>Moving Across Borders:</a:t>
            </a:r>
            <a:br>
              <a:rPr lang="en-US" sz="4800" dirty="0" smtClean="0"/>
            </a:br>
            <a:r>
              <a:rPr lang="en-US" sz="4800" dirty="0" smtClean="0"/>
              <a:t>School level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3048000"/>
            <a:ext cx="10718800" cy="4495800"/>
          </a:xfrm>
        </p:spPr>
        <p:txBody>
          <a:bodyPr/>
          <a:lstStyle/>
          <a:p>
            <a:r>
              <a:rPr lang="en-US" b="1" dirty="0" smtClean="0"/>
              <a:t>Columbia </a:t>
            </a:r>
            <a:r>
              <a:rPr lang="en-US" b="1" dirty="0" smtClean="0"/>
              <a:t>College (undergraduate)</a:t>
            </a:r>
            <a:endParaRPr lang="en-US" b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Study Abroad and Summer Programs</a:t>
            </a:r>
          </a:p>
          <a:p>
            <a:r>
              <a:rPr lang="en-US" b="1" dirty="0" smtClean="0"/>
              <a:t>School of </a:t>
            </a:r>
            <a:r>
              <a:rPr lang="en-US" b="1" dirty="0" smtClean="0"/>
              <a:t>Architecture (graduate)</a:t>
            </a:r>
            <a:endParaRPr lang="en-US" b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Studio x</a:t>
            </a:r>
          </a:p>
          <a:p>
            <a:r>
              <a:rPr lang="en-US" b="1" dirty="0" smtClean="0"/>
              <a:t>School of Social </a:t>
            </a:r>
            <a:r>
              <a:rPr lang="en-US" b="1" dirty="0" smtClean="0"/>
              <a:t>Work (graduate)</a:t>
            </a:r>
            <a:endParaRPr lang="en-US" b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Professionalizing Social Work in Jordan</a:t>
            </a:r>
          </a:p>
          <a:p>
            <a:r>
              <a:rPr lang="en-US" b="1" dirty="0" smtClean="0"/>
              <a:t>Teachers </a:t>
            </a:r>
            <a:r>
              <a:rPr lang="en-US" b="1" dirty="0" smtClean="0"/>
              <a:t>College (graduate)</a:t>
            </a:r>
            <a:endParaRPr lang="en-US" b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Improving Teaching in Jordan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N W3"/>
        <a:cs typeface="ヒラギノ角ゴ ProN W3"/>
      </a:majorFont>
      <a:minorFont>
        <a:latin typeface="Chalkboar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board" charset="0"/>
            <a:ea typeface="ヒラギノ角ゴ ProN W3" charset="0"/>
            <a:cs typeface="ヒラギノ角ゴ ProN W3" charset="0"/>
            <a:sym typeface="Chalkboar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Pages>0</Pages>
  <Words>494</Words>
  <Characters>0</Characters>
  <Application>Microsoft Office PowerPoint</Application>
  <PresentationFormat>Custom</PresentationFormat>
  <Lines>0</Lines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Title &amp; Subtitle</vt:lpstr>
      <vt:lpstr>Title &amp; Bullets</vt:lpstr>
      <vt:lpstr>Academic Advisory Committee University Rectors of Greece  Exploring Partnerships Washington, D.C. January 16, 2011  </vt:lpstr>
      <vt:lpstr>Opportunities for Partnerships: Global Connections  </vt:lpstr>
      <vt:lpstr>Who and What Move Across Borders?</vt:lpstr>
      <vt:lpstr>Slide 4</vt:lpstr>
      <vt:lpstr>Slide 5</vt:lpstr>
      <vt:lpstr>Slide 6</vt:lpstr>
      <vt:lpstr>People Moving Across Borders: Institutional Level Columbia University Global Centers:  Supporting teaching and research across two or more world regions…</vt:lpstr>
      <vt:lpstr> Millenium Villages Ten African Countries  Community-led development in rural Africa to fight extreme poverty…</vt:lpstr>
      <vt:lpstr>Moving Across Borders: School level</vt:lpstr>
      <vt:lpstr>    </vt:lpstr>
      <vt:lpstr>Slide 11</vt:lpstr>
      <vt:lpstr> </vt:lpstr>
      <vt:lpstr>Final Thought: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Advisory Committee University Rectors of Greece  Exploring Partnerships Washington, D.C. January 16, 2011  </dc:title>
  <dc:creator>Yannis Yortsos</dc:creator>
  <cp:lastModifiedBy>kby1</cp:lastModifiedBy>
  <cp:revision>13</cp:revision>
  <dcterms:modified xsi:type="dcterms:W3CDTF">2011-01-13T22:50:02Z</dcterms:modified>
</cp:coreProperties>
</file>